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70" r:id="rId3"/>
    <p:sldId id="271" r:id="rId4"/>
    <p:sldId id="256" r:id="rId5"/>
    <p:sldId id="267" r:id="rId6"/>
    <p:sldId id="260" r:id="rId7"/>
    <p:sldId id="261" r:id="rId8"/>
    <p:sldId id="263" r:id="rId9"/>
    <p:sldId id="268" r:id="rId10"/>
    <p:sldId id="272" r:id="rId11"/>
    <p:sldId id="257" r:id="rId12"/>
    <p:sldId id="258" r:id="rId13"/>
    <p:sldId id="259" r:id="rId14"/>
    <p:sldId id="265" r:id="rId15"/>
    <p:sldId id="266" r:id="rId16"/>
    <p:sldId id="273" r:id="rId1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79"/>
    <p:restoredTop sz="94745"/>
  </p:normalViewPr>
  <p:slideViewPr>
    <p:cSldViewPr snapToGrid="0" snapToObjects="1">
      <p:cViewPr varScale="1">
        <p:scale>
          <a:sx n="109" d="100"/>
          <a:sy n="109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2.tiff>
</file>

<file path=ppt/media/image20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A9A56-4B79-274E-97F6-E48501E59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0A659-FE78-E74D-9D25-8CA4AC0E75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515D8-F658-D34D-9C4B-DA253DCE5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AA5BB-EAAA-4C4A-B755-F2333BB0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68056-E944-6749-AA19-178E12C4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703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0FAE6-FC5C-754F-AB05-BB0A47758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29CE46-1EC9-1B49-AEF0-FC7A09771C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FF373-2F0D-9144-8180-EEF84498C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23AF8-7E89-8E44-8248-8EA2437C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EEB41-EEC9-D14C-A8EB-76E6E4050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47839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5C77C6-1FC5-AE4C-BDD8-6AB135C08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54ED6-D72B-AD4F-93AB-785F1B9FF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E700F-978D-9945-A903-34B6F9E95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95B55-0BD4-0043-A667-C8DF2896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50E88-5E1D-AA44-ABB0-59FC1555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63677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F7669-84CF-BC43-BC71-6543DF4F8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926C0-34C7-F645-B61F-9A1F21066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A6001-1228-5740-8962-76BE2467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DA326-AD35-514E-A5ED-0AF58154B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276AF-3C76-CD48-AE4B-2BE3F175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52649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8FA3-0E16-C541-AA26-4371613E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51F1C-CDA7-8045-BD02-DB3B79449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A0F79-E72D-5A4E-A90E-3CC0E99F9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DA29F-84FE-7A4B-B4EC-CF3C4BB6D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27B74-8892-1646-A667-8015CEAC9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49916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90A52-52D2-ED4A-B2A9-1F901DEB1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F9904-1039-F246-8719-FEA5C551C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484EDE-1BBC-3B4F-B137-22E167C55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79AF5F-65A5-EE4A-A042-EB7C9421C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66B22-5F78-D345-A715-EC0570F85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E900F5-AE7A-2642-B933-39E8C8256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86275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5A98-B75A-E349-8F6F-919FFD814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8B45B-C800-2C48-940C-C0C80AD9C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8C1C5-01CC-6A4E-A7A6-163907F5C1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A65173-6369-6C4E-8F01-3D83933DB3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D67523-3388-774E-9513-7BB3D6894D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69286-4F26-AD41-AF77-405AF2CE2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BA8945-AB1A-3E4A-BE1F-257552515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38F37-7280-B34F-9D9B-A2059355F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4813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A869F-BC2F-C946-BD94-40399941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016186-63A2-CF4B-97CA-656386D8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981B41-5400-BD4F-9CD2-DDD1F1EB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0ED0C-AF1E-AE4B-AC6C-3DD8F9B3E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90150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FBCEA5-9DD1-DB49-88E0-0BB0AE8DF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3C5CEA-F1AC-2D47-AF4E-8BCBEF0A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F4033D-EBEA-844E-9876-33ADC7E2C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7195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8488-3360-9A44-9E26-6B010CB33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FED70-E26A-B649-ACCE-BFE4C7CED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B796C8-88DF-A64C-AE00-9E81EF467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17F0-810A-F247-9BC8-84A22CCB7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C0D4A-CFC3-574F-9A83-74E0A6B18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C74EA-6AB4-7148-BE7F-9055B219F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42564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7851F-3553-3F4C-B258-040C52C8C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C0381C-AA96-D245-8D99-C14AC322DB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06AF4-F2EA-0840-81C8-A46F88116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0319FB-2729-5344-8528-60F8E83EC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0E779-FD98-964F-841D-7A686381B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4412A-A11B-884C-8E6D-A0A6EA8FD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53198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5BAD4-4108-FC42-920D-1CF0BA99A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EFBBF-3472-0949-9A4F-896F9A3C2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10BC-AA17-6D44-AED7-154A49020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6B81F-2BEE-1C4B-AF5A-A159FE15D526}" type="datetimeFigureOut">
              <a:rPr lang="en-CH" smtClean="0"/>
              <a:t>28.03.20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62766-8DBB-B04E-BE41-FD3C0738A9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8B9C-F9E6-624F-8E3D-670C6D3B84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30411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ceOwlHnVCqo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EEC03C-8FA5-ED4F-AAA4-F62B08C8A46F}"/>
              </a:ext>
            </a:extLst>
          </p:cNvPr>
          <p:cNvSpPr txBox="1"/>
          <p:nvPr/>
        </p:nvSpPr>
        <p:spPr>
          <a:xfrm>
            <a:off x="1049670" y="749339"/>
            <a:ext cx="78301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Mathematical functions</a:t>
            </a:r>
          </a:p>
          <a:p>
            <a:endParaRPr lang="en-GB" dirty="0"/>
          </a:p>
          <a:p>
            <a:r>
              <a:rPr lang="en-GB" dirty="0"/>
              <a:t>f(x) is read as “the function f of x” </a:t>
            </a:r>
          </a:p>
          <a:p>
            <a:r>
              <a:rPr lang="en-CH" dirty="0"/>
              <a:t>Can think of it like a “black box” where you put in an input  value, x,  the function </a:t>
            </a:r>
          </a:p>
          <a:p>
            <a:r>
              <a:rPr lang="en-CH" dirty="0"/>
              <a:t>does something to it, and get out an output value, f(x).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E9CF6D-1CCE-6141-9431-CCDCD1B5AE75}"/>
              </a:ext>
            </a:extLst>
          </p:cNvPr>
          <p:cNvSpPr txBox="1"/>
          <p:nvPr/>
        </p:nvSpPr>
        <p:spPr>
          <a:xfrm>
            <a:off x="4888523" y="3081157"/>
            <a:ext cx="174673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f</a:t>
            </a:r>
            <a:r>
              <a:rPr lang="en-CH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2CE58E3-FD2D-EE4B-84FF-166BB30E24A8}"/>
              </a:ext>
            </a:extLst>
          </p:cNvPr>
          <p:cNvCxnSpPr>
            <a:cxnSpLocks/>
          </p:cNvCxnSpPr>
          <p:nvPr/>
        </p:nvCxnSpPr>
        <p:spPr>
          <a:xfrm>
            <a:off x="6836979" y="324715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82AD371-5C3E-5B42-B315-C4F061AEF95E}"/>
              </a:ext>
            </a:extLst>
          </p:cNvPr>
          <p:cNvSpPr txBox="1"/>
          <p:nvPr/>
        </p:nvSpPr>
        <p:spPr>
          <a:xfrm>
            <a:off x="4023172" y="3024351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7425A6-1DAF-B54B-9EFC-51DADC6D9BB9}"/>
              </a:ext>
            </a:extLst>
          </p:cNvPr>
          <p:cNvSpPr txBox="1"/>
          <p:nvPr/>
        </p:nvSpPr>
        <p:spPr>
          <a:xfrm>
            <a:off x="7275174" y="3044205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f(</a:t>
            </a:r>
            <a:r>
              <a:rPr lang="en-CH" dirty="0"/>
              <a:t>x)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9DEB4D-183D-404E-B20A-0E0AF0F21724}"/>
              </a:ext>
            </a:extLst>
          </p:cNvPr>
          <p:cNvCxnSpPr>
            <a:cxnSpLocks/>
          </p:cNvCxnSpPr>
          <p:nvPr/>
        </p:nvCxnSpPr>
        <p:spPr>
          <a:xfrm>
            <a:off x="4372298" y="3226132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91E1153-20AD-F54F-9A2E-F8F471EA29B4}"/>
              </a:ext>
            </a:extLst>
          </p:cNvPr>
          <p:cNvSpPr/>
          <p:nvPr/>
        </p:nvSpPr>
        <p:spPr>
          <a:xfrm>
            <a:off x="1099602" y="3695095"/>
            <a:ext cx="1020029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H" dirty="0"/>
              <a:t>You may or may not  know exactly what the function is, i.e. have an equation for it. </a:t>
            </a:r>
            <a:r>
              <a:rPr lang="en-GB" dirty="0"/>
              <a:t>e</a:t>
            </a:r>
            <a:r>
              <a:rPr lang="en-CH" dirty="0"/>
              <a:t>.g. a linear function has the form:</a:t>
            </a:r>
          </a:p>
          <a:p>
            <a:endParaRPr lang="en-CH" dirty="0"/>
          </a:p>
          <a:p>
            <a:r>
              <a:rPr lang="en-GB" dirty="0"/>
              <a:t>f(x) = y = a*</a:t>
            </a:r>
            <a:r>
              <a:rPr lang="en-GB" dirty="0" err="1"/>
              <a:t>x+b</a:t>
            </a:r>
            <a:endParaRPr lang="en-GB" dirty="0"/>
          </a:p>
          <a:p>
            <a:endParaRPr lang="en-GB" dirty="0"/>
          </a:p>
          <a:p>
            <a:r>
              <a:rPr lang="en-GB" dirty="0"/>
              <a:t>a and b are the parameters of the function. x and y are variables. </a:t>
            </a:r>
          </a:p>
          <a:p>
            <a:endParaRPr lang="en-GB" dirty="0"/>
          </a:p>
          <a:p>
            <a:r>
              <a:rPr lang="en-GB" dirty="0"/>
              <a:t>The parameters define one particular line. Specific x and y combinations define points along that line.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9916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B4565DE-8E4F-DF44-A382-66196AD4A85A}"/>
              </a:ext>
            </a:extLst>
          </p:cNvPr>
          <p:cNvSpPr txBox="1"/>
          <p:nvPr/>
        </p:nvSpPr>
        <p:spPr>
          <a:xfrm>
            <a:off x="505752" y="708988"/>
            <a:ext cx="324244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/>
              <a:t>Binomial</a:t>
            </a:r>
          </a:p>
          <a:p>
            <a:endParaRPr lang="en-CH" dirty="0"/>
          </a:p>
          <a:p>
            <a:r>
              <a:rPr lang="en-GB" dirty="0"/>
              <a:t>M</a:t>
            </a:r>
            <a:r>
              <a:rPr lang="en-CH" dirty="0"/>
              <a:t>odels number of successes in a sequence of n independ</a:t>
            </a:r>
            <a:r>
              <a:rPr lang="en-GB" dirty="0"/>
              <a:t>e</a:t>
            </a:r>
            <a:r>
              <a:rPr lang="en-CH" dirty="0"/>
              <a:t>nt experiments (e.g. number of heads in 100 coin flips)</a:t>
            </a:r>
          </a:p>
          <a:p>
            <a:endParaRPr lang="en-CH" dirty="0"/>
          </a:p>
          <a:p>
            <a:r>
              <a:rPr lang="en-GB" dirty="0"/>
              <a:t>P</a:t>
            </a:r>
            <a:r>
              <a:rPr lang="en-CH" dirty="0"/>
              <a:t>arameters:</a:t>
            </a:r>
          </a:p>
          <a:p>
            <a:r>
              <a:rPr lang="en-GB" dirty="0"/>
              <a:t>n is number of experiments</a:t>
            </a:r>
          </a:p>
          <a:p>
            <a:r>
              <a:rPr lang="en-GB" dirty="0"/>
              <a:t>p is probability of success  in each experiment</a:t>
            </a:r>
          </a:p>
          <a:p>
            <a:endParaRPr lang="en-GB" dirty="0"/>
          </a:p>
          <a:p>
            <a:r>
              <a:rPr lang="en-GB" dirty="0"/>
              <a:t>When n=1 this is also called the  </a:t>
            </a:r>
            <a:r>
              <a:rPr lang="en-GB" b="1" dirty="0"/>
              <a:t>Bernoulli</a:t>
            </a:r>
            <a:r>
              <a:rPr lang="en-GB" dirty="0"/>
              <a:t> distribution</a:t>
            </a:r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2ADD32-D66D-F949-BFCF-92276A728B46}"/>
              </a:ext>
            </a:extLst>
          </p:cNvPr>
          <p:cNvSpPr txBox="1"/>
          <p:nvPr/>
        </p:nvSpPr>
        <p:spPr>
          <a:xfrm>
            <a:off x="4346028" y="708988"/>
            <a:ext cx="38205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/>
              <a:t>Poisson</a:t>
            </a:r>
          </a:p>
          <a:p>
            <a:endParaRPr lang="en-CH" dirty="0"/>
          </a:p>
          <a:p>
            <a:r>
              <a:rPr lang="en-GB" dirty="0"/>
              <a:t>Models probability of a given number of independent events occurring in a fixed interval of  time or space. </a:t>
            </a:r>
            <a:r>
              <a:rPr lang="en-GB" dirty="0" err="1"/>
              <a:t>E.g</a:t>
            </a:r>
            <a:r>
              <a:rPr lang="en-GB" dirty="0"/>
              <a:t> number of pieces of mail you receive in a day</a:t>
            </a:r>
          </a:p>
          <a:p>
            <a:endParaRPr lang="en-GB" dirty="0"/>
          </a:p>
          <a:p>
            <a:r>
              <a:rPr lang="en-GB" dirty="0"/>
              <a:t>Parameter:</a:t>
            </a:r>
          </a:p>
          <a:p>
            <a:r>
              <a:rPr lang="en-GB" dirty="0"/>
              <a:t>Lambda  is the rate of the event occurring (</a:t>
            </a:r>
            <a:r>
              <a:rPr lang="en-GB" dirty="0" err="1"/>
              <a:t>e.g</a:t>
            </a:r>
            <a:r>
              <a:rPr lang="en-GB" dirty="0"/>
              <a:t> 4 pieces of mail per day)</a:t>
            </a:r>
          </a:p>
          <a:p>
            <a:endParaRPr lang="en-GB" dirty="0"/>
          </a:p>
          <a:p>
            <a:r>
              <a:rPr lang="en-GB" dirty="0"/>
              <a:t>Can approximate </a:t>
            </a:r>
            <a:r>
              <a:rPr lang="en-GB" b="1" dirty="0"/>
              <a:t>binomial </a:t>
            </a:r>
            <a:r>
              <a:rPr lang="en-GB" dirty="0"/>
              <a:t>when n&gt;=100 , p&lt;=0.01, lambda&lt;20</a:t>
            </a:r>
            <a:endParaRPr lang="en-CH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BC29AC-C506-FD41-B15D-B28B0D64FB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689"/>
          <a:stretch/>
        </p:blipFill>
        <p:spPr>
          <a:xfrm>
            <a:off x="363862" y="4685626"/>
            <a:ext cx="3099048" cy="21723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F0CD68D-276D-574C-9502-9DE6AD13557A}"/>
              </a:ext>
            </a:extLst>
          </p:cNvPr>
          <p:cNvSpPr txBox="1"/>
          <p:nvPr/>
        </p:nvSpPr>
        <p:spPr>
          <a:xfrm>
            <a:off x="505752" y="0"/>
            <a:ext cx="5219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Some discrete probability distributions:</a:t>
            </a:r>
          </a:p>
        </p:txBody>
      </p:sp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17053232-4B59-364F-8FF3-BF51EC285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8" y="4685626"/>
            <a:ext cx="2500051" cy="2172374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7AC37BD5-8F7E-064E-B307-91AD0A080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7149" y="613039"/>
            <a:ext cx="1594900" cy="560584"/>
          </a:xfrm>
          <a:prstGeom prst="rect">
            <a:avLst/>
          </a:prstGeom>
        </p:spPr>
      </p:pic>
      <p:pic>
        <p:nvPicPr>
          <p:cNvPr id="18" name="Picture 17" descr="A drawing of a person&#10;&#10;Description automatically generated">
            <a:extLst>
              <a:ext uri="{FF2B5EF4-FFF2-40B4-BE49-F238E27FC236}">
                <a16:creationId xmlns:a16="http://schemas.microsoft.com/office/drawing/2014/main" id="{79EFBE66-8031-8C48-A70D-198E2B4876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7235" y="654897"/>
            <a:ext cx="2191796" cy="5187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AF99BEA-01BA-174A-8849-1D4CDDBDF3E4}"/>
              </a:ext>
            </a:extLst>
          </p:cNvPr>
          <p:cNvSpPr txBox="1"/>
          <p:nvPr/>
        </p:nvSpPr>
        <p:spPr>
          <a:xfrm>
            <a:off x="8371490" y="708988"/>
            <a:ext cx="382051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/>
              <a:t>Multinomial</a:t>
            </a:r>
          </a:p>
          <a:p>
            <a:endParaRPr lang="en-CH" dirty="0"/>
          </a:p>
          <a:p>
            <a:r>
              <a:rPr lang="en-GB" dirty="0"/>
              <a:t>Models number of successes in k categories in n independent trials. </a:t>
            </a:r>
          </a:p>
          <a:p>
            <a:r>
              <a:rPr lang="en-GB" dirty="0"/>
              <a:t>e.g. the number of times you get each face of a 6-sided die in 20 rolls</a:t>
            </a:r>
          </a:p>
          <a:p>
            <a:endParaRPr lang="en-GB" dirty="0"/>
          </a:p>
          <a:p>
            <a:r>
              <a:rPr lang="en-GB" dirty="0"/>
              <a:t>Parameters:</a:t>
            </a:r>
          </a:p>
          <a:p>
            <a:r>
              <a:rPr lang="en-GB" dirty="0"/>
              <a:t>k number of categories</a:t>
            </a:r>
          </a:p>
          <a:p>
            <a:r>
              <a:rPr lang="en-GB" dirty="0"/>
              <a:t>n total number of successes</a:t>
            </a:r>
          </a:p>
          <a:p>
            <a:r>
              <a:rPr lang="en-GB" dirty="0"/>
              <a:t>p</a:t>
            </a:r>
            <a:r>
              <a:rPr lang="en-GB" baseline="-25000" dirty="0"/>
              <a:t>k</a:t>
            </a:r>
            <a:r>
              <a:rPr lang="en-GB" dirty="0"/>
              <a:t> probability of success in each category</a:t>
            </a:r>
          </a:p>
          <a:p>
            <a:endParaRPr lang="en-GB" dirty="0"/>
          </a:p>
          <a:p>
            <a:r>
              <a:rPr lang="en-GB" dirty="0"/>
              <a:t>Generalisation of </a:t>
            </a:r>
            <a:r>
              <a:rPr lang="en-GB" b="1" dirty="0"/>
              <a:t>binomial</a:t>
            </a:r>
            <a:r>
              <a:rPr lang="en-GB" dirty="0"/>
              <a:t> which only has two categories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F8B60FA-D8FD-F444-BA92-FF53ACA4E4F8}"/>
              </a:ext>
            </a:extLst>
          </p:cNvPr>
          <p:cNvGrpSpPr/>
          <p:nvPr/>
        </p:nvGrpSpPr>
        <p:grpSpPr>
          <a:xfrm>
            <a:off x="9743089" y="538372"/>
            <a:ext cx="2322735" cy="709917"/>
            <a:chOff x="9112468" y="5154983"/>
            <a:chExt cx="2322735" cy="70991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F5F3325-816D-154E-8710-637E3C2BC4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112468" y="5154983"/>
              <a:ext cx="2322735" cy="275696"/>
            </a:xfrm>
            <a:prstGeom prst="rect">
              <a:avLst/>
            </a:prstGeom>
          </p:spPr>
        </p:pic>
        <p:pic>
          <p:nvPicPr>
            <p:cNvPr id="23" name="Picture 22" descr="A close up of a logo&#10;&#10;Description automatically generated">
              <a:extLst>
                <a:ext uri="{FF2B5EF4-FFF2-40B4-BE49-F238E27FC236}">
                  <a16:creationId xmlns:a16="http://schemas.microsoft.com/office/drawing/2014/main" id="{8F83120A-E5A3-C34F-A983-831336F5D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440873" y="5430679"/>
              <a:ext cx="1681743" cy="434221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6D9BDF2-730D-8B4B-88BA-C2A2064AD055}"/>
                </a:ext>
              </a:extLst>
            </p:cNvPr>
            <p:cNvSpPr txBox="1"/>
            <p:nvPr/>
          </p:nvSpPr>
          <p:spPr>
            <a:xfrm>
              <a:off x="9179263" y="5494814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H" sz="1200" dirty="0"/>
                <a:t>=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1712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9BD55A-A8F5-D341-9773-C2BF53DB8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6" y="549876"/>
            <a:ext cx="8217243" cy="5294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14A5A7-4798-7D43-852F-46ACBF0A1187}"/>
              </a:ext>
            </a:extLst>
          </p:cNvPr>
          <p:cNvSpPr txBox="1"/>
          <p:nvPr/>
        </p:nvSpPr>
        <p:spPr>
          <a:xfrm>
            <a:off x="1359243" y="6240162"/>
            <a:ext cx="6688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“n choose k” </a:t>
            </a:r>
            <a:r>
              <a:rPr lang="en-CH" dirty="0"/>
              <a:t>is number of ways you can pick 3 successes from n trials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14AB70-26A8-4942-8448-9350E4338B38}"/>
              </a:ext>
            </a:extLst>
          </p:cNvPr>
          <p:cNvCxnSpPr/>
          <p:nvPr/>
        </p:nvCxnSpPr>
        <p:spPr>
          <a:xfrm flipV="1">
            <a:off x="2397211" y="5498757"/>
            <a:ext cx="2743200" cy="809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F1F06AF-3F6E-EA43-B510-F527DCF1383F}"/>
              </a:ext>
            </a:extLst>
          </p:cNvPr>
          <p:cNvCxnSpPr>
            <a:cxnSpLocks/>
          </p:cNvCxnSpPr>
          <p:nvPr/>
        </p:nvCxnSpPr>
        <p:spPr>
          <a:xfrm flipH="1">
            <a:off x="5527591" y="4015946"/>
            <a:ext cx="3702906" cy="337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823CAE-573F-FE4E-AF58-996EA8B4E384}"/>
              </a:ext>
            </a:extLst>
          </p:cNvPr>
          <p:cNvSpPr txBox="1"/>
          <p:nvPr/>
        </p:nvSpPr>
        <p:spPr>
          <a:xfrm>
            <a:off x="8835082" y="3463003"/>
            <a:ext cx="2749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“n</a:t>
            </a:r>
            <a:r>
              <a:rPr lang="en-CH" b="1" dirty="0"/>
              <a:t> factorial”  e.g. </a:t>
            </a:r>
            <a:r>
              <a:rPr lang="en-CH" dirty="0"/>
              <a:t>3!=3*2*1</a:t>
            </a:r>
          </a:p>
        </p:txBody>
      </p:sp>
    </p:spTree>
    <p:extLst>
      <p:ext uri="{BB962C8B-B14F-4D97-AF65-F5344CB8AC3E}">
        <p14:creationId xmlns:p14="http://schemas.microsoft.com/office/powerpoint/2010/main" val="707671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99D15F-FDB0-714A-9EFE-30A04BB98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884" y="1155184"/>
            <a:ext cx="7488363" cy="33179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927A2C-B4C8-334E-88C5-CFFD17354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2108" y="5156716"/>
            <a:ext cx="6210300" cy="1092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5CC3DA6-3ED0-AD4F-BCD6-2D13B365BB5A}"/>
              </a:ext>
            </a:extLst>
          </p:cNvPr>
          <p:cNvSpPr/>
          <p:nvPr/>
        </p:nvSpPr>
        <p:spPr>
          <a:xfrm>
            <a:off x="10231458" y="5518150"/>
            <a:ext cx="10182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H" dirty="0">
                <a:solidFill>
                  <a:srgbClr val="222222"/>
                </a:solidFill>
                <a:latin typeface="Arial" panose="020B0604020202020204" pitchFamily="34" charset="0"/>
              </a:rPr>
              <a:t>2.71828</a:t>
            </a:r>
            <a:endParaRPr lang="en-CH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3F3DAD-5FE5-1743-AE7F-79F4F69ED84C}"/>
              </a:ext>
            </a:extLst>
          </p:cNvPr>
          <p:cNvSpPr txBox="1"/>
          <p:nvPr/>
        </p:nvSpPr>
        <p:spPr>
          <a:xfrm>
            <a:off x="435507" y="5379650"/>
            <a:ext cx="24802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  is “Euler’s number”, a </a:t>
            </a:r>
          </a:p>
          <a:p>
            <a:r>
              <a:rPr lang="en-GB" dirty="0" err="1"/>
              <a:t>sspecial</a:t>
            </a:r>
            <a:r>
              <a:rPr lang="en-GB" dirty="0"/>
              <a:t> number in </a:t>
            </a:r>
          </a:p>
          <a:p>
            <a:r>
              <a:rPr lang="en-GB" dirty="0"/>
              <a:t>mathematics:</a:t>
            </a:r>
            <a:endParaRPr lang="en-C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A6A691-ED4E-3B4C-ACBF-BB7B2BCFB9C2}"/>
              </a:ext>
            </a:extLst>
          </p:cNvPr>
          <p:cNvSpPr txBox="1"/>
          <p:nvPr/>
        </p:nvSpPr>
        <p:spPr>
          <a:xfrm>
            <a:off x="10129763" y="5156716"/>
            <a:ext cx="1221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Its value is: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1494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0E5ADB-7897-AB48-BCDA-CC6C1E3FC2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61" t="52158" r="7668" b="2335"/>
          <a:stretch/>
        </p:blipFill>
        <p:spPr>
          <a:xfrm>
            <a:off x="358347" y="1927653"/>
            <a:ext cx="5906530" cy="1968843"/>
          </a:xfrm>
          <a:prstGeom prst="rect">
            <a:avLst/>
          </a:prstGeom>
        </p:spPr>
      </p:pic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1656C23-DD33-1942-9258-8550A4FE2A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72" t="68531" r="50811" b="1117"/>
          <a:stretch/>
        </p:blipFill>
        <p:spPr>
          <a:xfrm>
            <a:off x="8674444" y="2421924"/>
            <a:ext cx="2607276" cy="10070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9C05CC-2C83-5B46-ABD8-CD09E84489E9}"/>
              </a:ext>
            </a:extLst>
          </p:cNvPr>
          <p:cNvSpPr txBox="1"/>
          <p:nvPr/>
        </p:nvSpPr>
        <p:spPr>
          <a:xfrm>
            <a:off x="293434" y="4776952"/>
            <a:ext cx="119428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Some links showing how the poisson distribution can be derived from the binomial (requires some calculus):</a:t>
            </a:r>
          </a:p>
          <a:p>
            <a:r>
              <a:rPr lang="en-GB" dirty="0">
                <a:hlinkClick r:id="rId4"/>
              </a:rPr>
              <a:t>https://www.youtube.com/watch?v=ceOwlHnVCqo</a:t>
            </a:r>
            <a:endParaRPr lang="en-GB" dirty="0"/>
          </a:p>
          <a:p>
            <a:r>
              <a:rPr lang="en-GB" dirty="0"/>
              <a:t>https://</a:t>
            </a:r>
            <a:r>
              <a:rPr lang="en-GB" dirty="0" err="1"/>
              <a:t>medium.com</a:t>
            </a:r>
            <a:r>
              <a:rPr lang="en-GB" dirty="0"/>
              <a:t>/@</a:t>
            </a:r>
            <a:r>
              <a:rPr lang="en-GB" dirty="0" err="1"/>
              <a:t>andrew.chamberlain</a:t>
            </a:r>
            <a:r>
              <a:rPr lang="en-GB" dirty="0"/>
              <a:t>/deriving-the-poisson-distribution-from-the-binomial-distribution-840cc1668239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173264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6D58F9-6F51-B349-8EE4-EB7EF10232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07"/>
          <a:stretch/>
        </p:blipFill>
        <p:spPr>
          <a:xfrm>
            <a:off x="2387600" y="1371600"/>
            <a:ext cx="7416800" cy="381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44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322115-2C83-3546-84FF-EC6BC499B79A}"/>
              </a:ext>
            </a:extLst>
          </p:cNvPr>
          <p:cNvSpPr txBox="1"/>
          <p:nvPr/>
        </p:nvSpPr>
        <p:spPr>
          <a:xfrm>
            <a:off x="2001795" y="325388"/>
            <a:ext cx="6385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Confusion matrix comparing predictions and ground truth (reality)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4F699F-70D3-6748-A85F-F36A96B26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1387561"/>
            <a:ext cx="8128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98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F61F1B-F5A8-044C-90F3-628E090115DC}"/>
              </a:ext>
            </a:extLst>
          </p:cNvPr>
          <p:cNvSpPr txBox="1"/>
          <p:nvPr/>
        </p:nvSpPr>
        <p:spPr>
          <a:xfrm>
            <a:off x="1254369" y="691662"/>
            <a:ext cx="22443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CH" dirty="0"/>
              <a:t>ignificance threshold</a:t>
            </a:r>
          </a:p>
          <a:p>
            <a:r>
              <a:rPr lang="en-GB" dirty="0"/>
              <a:t>P</a:t>
            </a:r>
            <a:r>
              <a:rPr lang="en-CH" dirty="0"/>
              <a:t>ower</a:t>
            </a:r>
          </a:p>
          <a:p>
            <a:r>
              <a:rPr lang="en-GB" dirty="0"/>
              <a:t>D</a:t>
            </a:r>
            <a:r>
              <a:rPr lang="en-CH" dirty="0"/>
              <a:t>egrees of freedom</a:t>
            </a:r>
          </a:p>
          <a:p>
            <a:endParaRPr lang="en-CH" dirty="0"/>
          </a:p>
          <a:p>
            <a:r>
              <a:rPr lang="en-GB" dirty="0"/>
              <a:t>E</a:t>
            </a:r>
            <a:r>
              <a:rPr lang="en-CH"/>
              <a:t>ffect size</a:t>
            </a:r>
          </a:p>
        </p:txBody>
      </p:sp>
    </p:spTree>
    <p:extLst>
      <p:ext uri="{BB962C8B-B14F-4D97-AF65-F5344CB8AC3E}">
        <p14:creationId xmlns:p14="http://schemas.microsoft.com/office/powerpoint/2010/main" val="299868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EEC03C-8FA5-ED4F-AAA4-F62B08C8A46F}"/>
              </a:ext>
            </a:extLst>
          </p:cNvPr>
          <p:cNvSpPr txBox="1"/>
          <p:nvPr/>
        </p:nvSpPr>
        <p:spPr>
          <a:xfrm>
            <a:off x="967928" y="262431"/>
            <a:ext cx="5820504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Inverse functions</a:t>
            </a:r>
          </a:p>
          <a:p>
            <a:endParaRPr lang="en-GB" dirty="0"/>
          </a:p>
          <a:p>
            <a:r>
              <a:rPr lang="en-GB" dirty="0"/>
              <a:t>If:</a:t>
            </a:r>
          </a:p>
          <a:p>
            <a:r>
              <a:rPr lang="en-GB" dirty="0"/>
              <a:t>f(x) </a:t>
            </a:r>
            <a:r>
              <a:rPr lang="de-CH" dirty="0"/>
              <a:t>= </a:t>
            </a:r>
            <a:r>
              <a:rPr lang="de-CH" dirty="0" err="1"/>
              <a:t>y</a:t>
            </a:r>
            <a:endParaRPr lang="de-CH" dirty="0"/>
          </a:p>
          <a:p>
            <a:r>
              <a:rPr lang="de-CH" dirty="0" err="1"/>
              <a:t>g</a:t>
            </a:r>
            <a:r>
              <a:rPr lang="de-CH" dirty="0"/>
              <a:t>(</a:t>
            </a:r>
            <a:r>
              <a:rPr lang="de-CH" dirty="0" err="1"/>
              <a:t>y</a:t>
            </a:r>
            <a:r>
              <a:rPr lang="de-CH" dirty="0"/>
              <a:t>) = x</a:t>
            </a:r>
          </a:p>
          <a:p>
            <a:endParaRPr lang="en-CH" dirty="0"/>
          </a:p>
          <a:p>
            <a:r>
              <a:rPr lang="en-GB" dirty="0"/>
              <a:t>T</a:t>
            </a:r>
            <a:r>
              <a:rPr lang="en-CH" dirty="0"/>
              <a:t>hen f(x) is an inverse function of g(x) (and visa versa)</a:t>
            </a:r>
          </a:p>
          <a:p>
            <a:r>
              <a:rPr lang="en-CH" dirty="0"/>
              <a:t>Basically one function “undoes” the action of the other one.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E9CF6D-1CCE-6141-9431-CCDCD1B5AE75}"/>
              </a:ext>
            </a:extLst>
          </p:cNvPr>
          <p:cNvSpPr txBox="1"/>
          <p:nvPr/>
        </p:nvSpPr>
        <p:spPr>
          <a:xfrm>
            <a:off x="2099910" y="3059668"/>
            <a:ext cx="174673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f</a:t>
            </a:r>
            <a:r>
              <a:rPr lang="en-CH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2CE58E3-FD2D-EE4B-84FF-166BB30E24A8}"/>
              </a:ext>
            </a:extLst>
          </p:cNvPr>
          <p:cNvCxnSpPr>
            <a:cxnSpLocks/>
          </p:cNvCxnSpPr>
          <p:nvPr/>
        </p:nvCxnSpPr>
        <p:spPr>
          <a:xfrm>
            <a:off x="4048366" y="324433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82AD371-5C3E-5B42-B315-C4F061AEF95E}"/>
              </a:ext>
            </a:extLst>
          </p:cNvPr>
          <p:cNvSpPr txBox="1"/>
          <p:nvPr/>
        </p:nvSpPr>
        <p:spPr>
          <a:xfrm>
            <a:off x="1234559" y="3059668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7425A6-1DAF-B54B-9EFC-51DADC6D9BB9}"/>
              </a:ext>
            </a:extLst>
          </p:cNvPr>
          <p:cNvSpPr txBox="1"/>
          <p:nvPr/>
        </p:nvSpPr>
        <p:spPr>
          <a:xfrm>
            <a:off x="4486561" y="3059668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f(</a:t>
            </a:r>
            <a:r>
              <a:rPr lang="en-CH" dirty="0"/>
              <a:t>x)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9DEB4D-183D-404E-B20A-0E0AF0F21724}"/>
              </a:ext>
            </a:extLst>
          </p:cNvPr>
          <p:cNvCxnSpPr>
            <a:cxnSpLocks/>
          </p:cNvCxnSpPr>
          <p:nvPr/>
        </p:nvCxnSpPr>
        <p:spPr>
          <a:xfrm>
            <a:off x="1583685" y="324433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4EA96AE-2A32-CE49-8C23-426AB8757565}"/>
              </a:ext>
            </a:extLst>
          </p:cNvPr>
          <p:cNvSpPr txBox="1"/>
          <p:nvPr/>
        </p:nvSpPr>
        <p:spPr>
          <a:xfrm>
            <a:off x="5653205" y="3059668"/>
            <a:ext cx="174673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g</a:t>
            </a:r>
            <a:r>
              <a:rPr lang="en-CH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EC9BD42-626E-334A-855E-5CF3A9663DAA}"/>
              </a:ext>
            </a:extLst>
          </p:cNvPr>
          <p:cNvCxnSpPr>
            <a:cxnSpLocks/>
          </p:cNvCxnSpPr>
          <p:nvPr/>
        </p:nvCxnSpPr>
        <p:spPr>
          <a:xfrm>
            <a:off x="4982210" y="324433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082F28-BE3C-5048-8AA9-281E098B8B6D}"/>
              </a:ext>
            </a:extLst>
          </p:cNvPr>
          <p:cNvCxnSpPr>
            <a:cxnSpLocks/>
          </p:cNvCxnSpPr>
          <p:nvPr/>
        </p:nvCxnSpPr>
        <p:spPr>
          <a:xfrm>
            <a:off x="7530665" y="3244334"/>
            <a:ext cx="38362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69E519C-32F4-9949-BD54-6686135154CA}"/>
              </a:ext>
            </a:extLst>
          </p:cNvPr>
          <p:cNvSpPr txBox="1"/>
          <p:nvPr/>
        </p:nvSpPr>
        <p:spPr>
          <a:xfrm>
            <a:off x="7968860" y="3059668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260650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2F83DDB-5CD5-1043-B938-19EFFF982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3931" y="6081328"/>
            <a:ext cx="4558777" cy="7298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661D93-7EF1-6647-8948-BF87DA5E63F2}"/>
              </a:ext>
            </a:extLst>
          </p:cNvPr>
          <p:cNvSpPr txBox="1"/>
          <p:nvPr/>
        </p:nvSpPr>
        <p:spPr>
          <a:xfrm>
            <a:off x="1087821" y="360081"/>
            <a:ext cx="2474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Random variables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B90543-C1F8-C14A-B4B8-C13127C5371E}"/>
                  </a:ext>
                </a:extLst>
              </p:cNvPr>
              <p:cNvSpPr txBox="1"/>
              <p:nvPr/>
            </p:nvSpPr>
            <p:spPr>
              <a:xfrm>
                <a:off x="1087821" y="821746"/>
                <a:ext cx="10904887" cy="54191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H" dirty="0"/>
                  <a:t>A random variable maps outcomes of a random process to numbers. It can take on many different values with different probabilities.</a:t>
                </a:r>
              </a:p>
              <a:p>
                <a:endParaRPr lang="en-CH" dirty="0"/>
              </a:p>
              <a:p>
                <a:r>
                  <a:rPr lang="en-CH" dirty="0"/>
                  <a:t>Usually denoted by capital letters. </a:t>
                </a:r>
                <a:r>
                  <a:rPr lang="en-GB" dirty="0"/>
                  <a:t>E</a:t>
                </a:r>
                <a:r>
                  <a:rPr lang="en-CH" dirty="0"/>
                  <a:t>,g  X, Y…</a:t>
                </a:r>
              </a:p>
              <a:p>
                <a:endParaRPr lang="en-CH" dirty="0"/>
              </a:p>
              <a:p>
                <a:r>
                  <a:rPr lang="en-CH" dirty="0"/>
                  <a:t>So mapping flips of a coin could be: </a:t>
                </a:r>
              </a:p>
              <a:p>
                <a:r>
                  <a:rPr lang="de-CH" b="0" dirty="0"/>
                  <a:t>		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de-CH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CH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1 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h𝑒𝑎𝑑𝑠</m:t>
                            </m:r>
                          </m:e>
                          <m:e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0  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de-CH" b="0" i="1" smtClean="0">
                                <a:latin typeface="Cambria Math" panose="02040503050406030204" pitchFamily="18" charset="0"/>
                              </a:rPr>
                              <m:t>𝑡𝑎𝑖𝑙𝑠</m:t>
                            </m:r>
                          </m:e>
                        </m:eqArr>
                      </m:e>
                    </m:d>
                  </m:oMath>
                </a14:m>
                <a:endParaRPr lang="de-CH" b="0" dirty="0"/>
              </a:p>
              <a:p>
                <a:r>
                  <a:rPr lang="en-CH" dirty="0"/>
                  <a:t>		</a:t>
                </a:r>
              </a:p>
              <a:p>
                <a:r>
                  <a:rPr lang="en-CH" dirty="0"/>
                  <a:t>Or you could map outcomes of rolling dice:    Y= the sum or rolling two dice</a:t>
                </a:r>
              </a:p>
              <a:p>
                <a:endParaRPr lang="en-CH" dirty="0"/>
              </a:p>
              <a:p>
                <a:r>
                  <a:rPr lang="en-CH" dirty="0"/>
                  <a:t>This enables you to write things more briefly if you want to talk about the probability of those outcomes.</a:t>
                </a:r>
              </a:p>
              <a:p>
                <a:r>
                  <a:rPr lang="en-GB" dirty="0"/>
                  <a:t>S</a:t>
                </a:r>
                <a:r>
                  <a:rPr lang="en-CH" dirty="0"/>
                  <a:t>o rather than writing, “the probability of the sum of rolling two dice being &gt;=8” </a:t>
                </a:r>
              </a:p>
              <a:p>
                <a:r>
                  <a:rPr lang="en-GB" dirty="0"/>
                  <a:t>Y</a:t>
                </a:r>
                <a:r>
                  <a:rPr lang="en-CH" dirty="0"/>
                  <a:t>ou can write in mathematical notation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≥8)</m:t>
                    </m:r>
                  </m:oMath>
                </a14:m>
                <a:endParaRPr lang="en-CH" dirty="0"/>
              </a:p>
              <a:p>
                <a:endParaRPr lang="en-CH" dirty="0"/>
              </a:p>
              <a:p>
                <a:r>
                  <a:rPr lang="en-CH" dirty="0"/>
                  <a:t>If the coin above is fair, you could say P(X=1)=0.5, i.e there is a 50% chance the coin will show a heads</a:t>
                </a:r>
              </a:p>
              <a:p>
                <a:endParaRPr lang="en-CH" dirty="0"/>
              </a:p>
              <a:p>
                <a:r>
                  <a:rPr lang="en-CH" b="1" dirty="0"/>
                  <a:t>Expected value </a:t>
                </a:r>
                <a:r>
                  <a:rPr lang="en-CH" dirty="0"/>
                  <a:t>of a random variable X, denoted E[X] is the sum of all the possible outcomes of a random variable multiplied by their probabilities. (kind of like the mean of </a:t>
                </a:r>
                <a:r>
                  <a:rPr lang="en-GB" dirty="0" err="1"/>
                  <a:t>th</a:t>
                </a:r>
                <a:r>
                  <a:rPr lang="en-CH" dirty="0"/>
                  <a:t>e distribution).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AB90543-C1F8-C14A-B4B8-C13127C537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7821" y="821746"/>
                <a:ext cx="10904887" cy="5419176"/>
              </a:xfrm>
              <a:prstGeom prst="rect">
                <a:avLst/>
              </a:prstGeom>
              <a:blipFill>
                <a:blip r:embed="rId3"/>
                <a:stretch>
                  <a:fillRect l="-466" t="-468" b="-937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727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3BBD12-F150-9D44-BA23-AD5CBE1CC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170" y="889154"/>
            <a:ext cx="7084791" cy="5489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201948-95FE-9F4C-A952-4B707A0B6A1D}"/>
              </a:ext>
            </a:extLst>
          </p:cNvPr>
          <p:cNvSpPr txBox="1"/>
          <p:nvPr/>
        </p:nvSpPr>
        <p:spPr>
          <a:xfrm>
            <a:off x="9043988" y="328613"/>
            <a:ext cx="2882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 R:		type:</a:t>
            </a:r>
          </a:p>
          <a:p>
            <a:r>
              <a:rPr lang="en-CH" dirty="0"/>
              <a:t>		</a:t>
            </a:r>
            <a:r>
              <a:rPr lang="en-GB" dirty="0" err="1"/>
              <a:t>typeof</a:t>
            </a:r>
            <a:r>
              <a:rPr lang="en-GB" dirty="0"/>
              <a:t>(x)</a:t>
            </a:r>
            <a:endParaRPr lang="en-C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DB73A-AC28-DB4C-BC85-19D66FB51928}"/>
              </a:ext>
            </a:extLst>
          </p:cNvPr>
          <p:cNvSpPr txBox="1"/>
          <p:nvPr/>
        </p:nvSpPr>
        <p:spPr>
          <a:xfrm>
            <a:off x="8961657" y="1268968"/>
            <a:ext cx="33584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as.factor</a:t>
            </a:r>
            <a:r>
              <a:rPr lang="de-CH" dirty="0"/>
              <a:t>(x)	</a:t>
            </a:r>
            <a:r>
              <a:rPr lang="de-CH" dirty="0" err="1"/>
              <a:t>factor</a:t>
            </a:r>
            <a:endParaRPr lang="de-CH" dirty="0"/>
          </a:p>
          <a:p>
            <a:r>
              <a:rPr lang="de-CH" dirty="0" err="1"/>
              <a:t>as.logical</a:t>
            </a:r>
            <a:r>
              <a:rPr lang="de-CH" dirty="0"/>
              <a:t>(x)	</a:t>
            </a:r>
            <a:r>
              <a:rPr lang="de-CH" dirty="0" err="1"/>
              <a:t>logical</a:t>
            </a:r>
            <a:endParaRPr lang="de-CH" dirty="0"/>
          </a:p>
          <a:p>
            <a:r>
              <a:rPr lang="de-CH" dirty="0"/>
              <a:t>		(TRUE/FALSE),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DBF95-DBCF-2743-9597-C92C7D299306}"/>
              </a:ext>
            </a:extLst>
          </p:cNvPr>
          <p:cNvSpPr txBox="1"/>
          <p:nvPr/>
        </p:nvSpPr>
        <p:spPr>
          <a:xfrm>
            <a:off x="9043988" y="2578655"/>
            <a:ext cx="2582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as.factor</a:t>
            </a:r>
            <a:r>
              <a:rPr lang="de-CH" dirty="0"/>
              <a:t>(x)	</a:t>
            </a:r>
            <a:r>
              <a:rPr lang="de-CH" dirty="0" err="1"/>
              <a:t>factor</a:t>
            </a:r>
            <a:endParaRPr lang="en-C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09C2BB-EA59-6744-8636-D861256A2684}"/>
              </a:ext>
            </a:extLst>
          </p:cNvPr>
          <p:cNvSpPr txBox="1"/>
          <p:nvPr/>
        </p:nvSpPr>
        <p:spPr>
          <a:xfrm>
            <a:off x="9059458" y="3910014"/>
            <a:ext cx="2696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as.integer</a:t>
            </a:r>
            <a:r>
              <a:rPr lang="de-CH" dirty="0"/>
              <a:t>(x)	integer</a:t>
            </a:r>
            <a:endParaRPr lang="en-C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264AF1-0AB9-1743-B508-20E4F708E90F}"/>
              </a:ext>
            </a:extLst>
          </p:cNvPr>
          <p:cNvSpPr txBox="1"/>
          <p:nvPr/>
        </p:nvSpPr>
        <p:spPr>
          <a:xfrm>
            <a:off x="9080567" y="5404366"/>
            <a:ext cx="268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as.numeric</a:t>
            </a:r>
            <a:r>
              <a:rPr lang="de-CH" dirty="0"/>
              <a:t>(x)  	double</a:t>
            </a:r>
            <a:endParaRPr lang="en-C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D6D337-304A-984B-93F4-B99561E9F094}"/>
              </a:ext>
            </a:extLst>
          </p:cNvPr>
          <p:cNvSpPr txBox="1"/>
          <p:nvPr/>
        </p:nvSpPr>
        <p:spPr>
          <a:xfrm>
            <a:off x="4770656" y="458104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1,2,3,-5…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A80C33-C2DB-9742-82D0-2CDE9277D35C}"/>
              </a:ext>
            </a:extLst>
          </p:cNvPr>
          <p:cNvSpPr txBox="1"/>
          <p:nvPr/>
        </p:nvSpPr>
        <p:spPr>
          <a:xfrm>
            <a:off x="4551581" y="5968846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3.2, 3e-2, 0.03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AFEC22-953D-294D-924E-39719848F3E5}"/>
              </a:ext>
            </a:extLst>
          </p:cNvPr>
          <p:cNvSpPr txBox="1"/>
          <p:nvPr/>
        </p:nvSpPr>
        <p:spPr>
          <a:xfrm>
            <a:off x="4551581" y="1822966"/>
            <a:ext cx="2279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Genotypes</a:t>
            </a:r>
            <a:r>
              <a:rPr lang="de-CH" dirty="0"/>
              <a:t>: ab, Ab, 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AACC7B-FD0F-6C4B-ABD7-7ED307CAC627}"/>
              </a:ext>
            </a:extLst>
          </p:cNvPr>
          <p:cNvSpPr txBox="1"/>
          <p:nvPr/>
        </p:nvSpPr>
        <p:spPr>
          <a:xfrm>
            <a:off x="616170" y="282446"/>
            <a:ext cx="246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Types of variables</a:t>
            </a:r>
          </a:p>
        </p:txBody>
      </p:sp>
    </p:spTree>
    <p:extLst>
      <p:ext uri="{BB962C8B-B14F-4D97-AF65-F5344CB8AC3E}">
        <p14:creationId xmlns:p14="http://schemas.microsoft.com/office/powerpoint/2010/main" val="1911720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6DB23D-79B3-DF40-A9B0-80169D55BC21}"/>
              </a:ext>
            </a:extLst>
          </p:cNvPr>
          <p:cNvSpPr txBox="1"/>
          <p:nvPr/>
        </p:nvSpPr>
        <p:spPr>
          <a:xfrm>
            <a:off x="986972" y="261258"/>
            <a:ext cx="2277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Probability rules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CC70E4-6487-8645-B7BE-BF94EB68F136}"/>
                  </a:ext>
                </a:extLst>
              </p:cNvPr>
              <p:cNvSpPr txBox="1"/>
              <p:nvPr/>
            </p:nvSpPr>
            <p:spPr>
              <a:xfrm>
                <a:off x="986972" y="1132114"/>
                <a:ext cx="10827657" cy="53553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H" dirty="0"/>
                  <a:t>1. Probability of any event A, written as P(A), must be a number between 0 and 1</a:t>
                </a:r>
                <a:r>
                  <a:rPr lang="en-CH" b="1" dirty="0"/>
                  <a:t>.    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)≤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oMath>
                </a14:m>
                <a:endParaRPr lang="en-CH" b="1" dirty="0"/>
              </a:p>
              <a:p>
                <a:r>
                  <a:rPr lang="en-CH" dirty="0"/>
                  <a:t>	e.g probability of rain=0.25 means there is a 25% chance of rain.</a:t>
                </a:r>
              </a:p>
              <a:p>
                <a:endParaRPr lang="en-CH" dirty="0"/>
              </a:p>
              <a:p>
                <a:r>
                  <a:rPr lang="en-CH" dirty="0"/>
                  <a:t>2. Probability of all possible outcomes should sum to 1. e.g if 3 outcomes, A, B and C, then 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endParaRPr lang="de-CH" b="1" dirty="0"/>
              </a:p>
              <a:p>
                <a:r>
                  <a:rPr lang="en-CH" dirty="0"/>
                  <a:t>	e.g P(rain)=0.25 then P(no rain) must be 0.75 </a:t>
                </a:r>
              </a:p>
              <a:p>
                <a:r>
                  <a:rPr lang="en-CH" dirty="0"/>
                  <a:t>	</a:t>
                </a:r>
              </a:p>
              <a:p>
                <a:r>
                  <a:rPr lang="en-CH" dirty="0"/>
                  <a:t>3. If A and B are </a:t>
                </a:r>
                <a:r>
                  <a:rPr lang="en-CH" b="1" dirty="0"/>
                  <a:t>disjoint</a:t>
                </a:r>
                <a:r>
                  <a:rPr lang="en-CH" dirty="0"/>
                  <a:t> (i.e only A or B can happen but not both at the same time), then  </a:t>
                </a:r>
                <a14:m>
                  <m:oMath xmlns:m="http://schemas.openxmlformats.org/officeDocument/2006/math">
                    <m:r>
                      <a:rPr lang="de-CH" b="1" i="0" smtClean="0">
                        <a:latin typeface="Cambria Math" panose="02040503050406030204" pitchFamily="18" charset="0"/>
                      </a:rPr>
                      <m:t>𝐏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𝐀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𝐨𝐫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𝐁</m:t>
                        </m:r>
                      </m:e>
                    </m:d>
                    <m:r>
                      <a:rPr lang="de-CH" b="1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</m:oMath>
                </a14:m>
                <a:endParaRPr lang="en-CH" b="1" dirty="0"/>
              </a:p>
              <a:p>
                <a:r>
                  <a:rPr lang="en-CH" dirty="0"/>
                  <a:t>	e.g. P(rain)=0.25 and P(snow)=0.1 then P(it raining or snowing)=0.25+0.1</a:t>
                </a:r>
              </a:p>
              <a:p>
                <a:endParaRPr lang="en-CH" dirty="0"/>
              </a:p>
              <a:p>
                <a:r>
                  <a:rPr lang="en-CH" dirty="0"/>
                  <a:t>4. If A and B are </a:t>
                </a:r>
                <a:r>
                  <a:rPr lang="en-CH" b="1" dirty="0"/>
                  <a:t>independ</a:t>
                </a:r>
                <a:r>
                  <a:rPr lang="en-GB" b="1" dirty="0"/>
                  <a:t>e</a:t>
                </a:r>
                <a:r>
                  <a:rPr lang="en-CH" b="1" dirty="0"/>
                  <a:t>nt</a:t>
                </a:r>
                <a:r>
                  <a:rPr lang="en-CH" dirty="0"/>
                  <a:t> (i.e. one does not depend on the other) then the probability of them both occuring, also called the joint probability, </a:t>
                </a:r>
                <a:r>
                  <a:rPr lang="en-CH" b="1" dirty="0"/>
                  <a:t>is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𝒂𝒏𝒅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𝑩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b="1" dirty="0"/>
              </a:p>
              <a:p>
                <a:r>
                  <a:rPr lang="en-CH" dirty="0"/>
                  <a:t>	e.g P(rain)=0.25, P(my favourite song playing on the radio)=0.1 then the probability of my favourite probability playing on the radio when it is raining = 0.25*0.01</a:t>
                </a:r>
              </a:p>
              <a:p>
                <a:endParaRPr lang="en-CH" dirty="0"/>
              </a:p>
              <a:p>
                <a:r>
                  <a:rPr lang="en-CH" dirty="0"/>
                  <a:t>5. If event </a:t>
                </a:r>
                <a:r>
                  <a:rPr lang="en-CH" b="1" dirty="0"/>
                  <a:t>A includes event B</a:t>
                </a:r>
                <a:r>
                  <a:rPr lang="en-CH" dirty="0"/>
                  <a:t>, then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𝑨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)≥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H" b="1" dirty="0"/>
                  <a:t> </a:t>
                </a:r>
              </a:p>
              <a:p>
                <a:r>
                  <a:rPr lang="en-CH" dirty="0"/>
                  <a:t>	e.g </a:t>
                </a:r>
                <a:r>
                  <a:rPr lang="de-CH" dirty="0" err="1"/>
                  <a:t>if</a:t>
                </a:r>
                <a:r>
                  <a:rPr lang="de-CH" dirty="0"/>
                  <a:t> </a:t>
                </a:r>
                <a:r>
                  <a:rPr lang="de-CH" dirty="0" err="1"/>
                  <a:t>it</a:t>
                </a:r>
                <a:r>
                  <a:rPr lang="de-CH" dirty="0"/>
                  <a:t> </a:t>
                </a:r>
                <a:r>
                  <a:rPr lang="de-CH" dirty="0" err="1"/>
                  <a:t>is</a:t>
                </a:r>
                <a:r>
                  <a:rPr lang="de-CH" dirty="0"/>
                  <a:t> </a:t>
                </a:r>
                <a:r>
                  <a:rPr lang="de-CH" dirty="0" err="1"/>
                  <a:t>raining</a:t>
                </a:r>
                <a:r>
                  <a:rPr lang="de-CH" dirty="0"/>
                  <a:t> </a:t>
                </a:r>
                <a:r>
                  <a:rPr lang="de-CH" dirty="0" err="1"/>
                  <a:t>then</a:t>
                </a:r>
                <a:r>
                  <a:rPr lang="de-CH" dirty="0"/>
                  <a:t> i </a:t>
                </a:r>
                <a:r>
                  <a:rPr lang="de-CH" dirty="0" err="1"/>
                  <a:t>may</a:t>
                </a:r>
                <a:r>
                  <a:rPr lang="de-CH" dirty="0"/>
                  <a:t> </a:t>
                </a:r>
                <a:r>
                  <a:rPr lang="de-CH" dirty="0" err="1"/>
                  <a:t>get</a:t>
                </a:r>
                <a:r>
                  <a:rPr lang="de-CH" dirty="0"/>
                  <a:t> </a:t>
                </a:r>
                <a:r>
                  <a:rPr lang="de-CH" dirty="0" err="1"/>
                  <a:t>wet</a:t>
                </a:r>
                <a:r>
                  <a:rPr lang="de-CH" dirty="0"/>
                  <a:t> on </a:t>
                </a:r>
                <a:r>
                  <a:rPr lang="de-CH" dirty="0" err="1"/>
                  <a:t>the</a:t>
                </a:r>
                <a:r>
                  <a:rPr lang="de-CH" dirty="0"/>
                  <a:t> </a:t>
                </a:r>
                <a:r>
                  <a:rPr lang="de-CH" dirty="0" err="1"/>
                  <a:t>way</a:t>
                </a:r>
                <a:r>
                  <a:rPr lang="de-CH" dirty="0"/>
                  <a:t> </a:t>
                </a:r>
                <a:r>
                  <a:rPr lang="de-CH" dirty="0" err="1"/>
                  <a:t>home</a:t>
                </a:r>
                <a:r>
                  <a:rPr lang="de-CH" dirty="0"/>
                  <a:t>, </a:t>
                </a:r>
                <a:r>
                  <a:rPr lang="de-CH" dirty="0" err="1"/>
                  <a:t>or</a:t>
                </a:r>
                <a:r>
                  <a:rPr lang="de-CH" dirty="0"/>
                  <a:t> </a:t>
                </a:r>
                <a:r>
                  <a:rPr lang="de-CH" dirty="0" err="1"/>
                  <a:t>if</a:t>
                </a:r>
                <a:r>
                  <a:rPr lang="de-CH" dirty="0"/>
                  <a:t> i </a:t>
                </a:r>
                <a:r>
                  <a:rPr lang="de-CH" dirty="0" err="1"/>
                  <a:t>have</a:t>
                </a:r>
                <a:r>
                  <a:rPr lang="de-CH" dirty="0"/>
                  <a:t> an </a:t>
                </a:r>
                <a:r>
                  <a:rPr lang="de-CH" dirty="0" err="1"/>
                  <a:t>umbrella</a:t>
                </a:r>
                <a:r>
                  <a:rPr lang="de-CH" dirty="0"/>
                  <a:t> </a:t>
                </a:r>
                <a:r>
                  <a:rPr lang="de-CH" dirty="0" err="1"/>
                  <a:t>and</a:t>
                </a:r>
                <a:r>
                  <a:rPr lang="de-CH" dirty="0"/>
                  <a:t> </a:t>
                </a:r>
                <a:r>
                  <a:rPr lang="de-CH" dirty="0" err="1"/>
                  <a:t>then</a:t>
                </a:r>
                <a:r>
                  <a:rPr lang="de-CH" dirty="0"/>
                  <a:t> not </a:t>
                </a:r>
                <a:r>
                  <a:rPr lang="de-CH" dirty="0" err="1"/>
                  <a:t>get</a:t>
                </a:r>
                <a:r>
                  <a:rPr lang="de-CH" dirty="0"/>
                  <a:t> </a:t>
                </a:r>
                <a:r>
                  <a:rPr lang="de-CH" dirty="0" err="1"/>
                  <a:t>wet</a:t>
                </a:r>
                <a:r>
                  <a:rPr lang="de-CH" dirty="0"/>
                  <a:t>. This </a:t>
                </a:r>
                <a:r>
                  <a:rPr lang="de-CH" dirty="0" err="1"/>
                  <a:t>means</a:t>
                </a:r>
                <a:r>
                  <a:rPr lang="de-CH" dirty="0"/>
                  <a:t> </a:t>
                </a:r>
                <a:r>
                  <a:rPr lang="de-CH" dirty="0" err="1"/>
                  <a:t>that</a:t>
                </a:r>
                <a:r>
                  <a:rPr lang="de-CH" dirty="0"/>
                  <a:t>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𝑟𝑎𝑖𝑛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)≥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𝑚𝑒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𝑔𝑒𝑡𝑡𝑖𝑛𝑔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𝑤𝑒𝑡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𝑜𝑛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𝑚𝑦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𝑤𝑎𝑦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h𝑜𝑚𝑒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H" dirty="0"/>
                  <a:t> must be true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CC70E4-6487-8645-B7BE-BF94EB68F1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972" y="1132114"/>
                <a:ext cx="10827657" cy="5355312"/>
              </a:xfrm>
              <a:prstGeom prst="rect">
                <a:avLst/>
              </a:prstGeom>
              <a:blipFill>
                <a:blip r:embed="rId2"/>
                <a:stretch>
                  <a:fillRect l="-469" t="-473" r="-703" b="-946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845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B88A94-18B5-E84E-99D5-4BBD13B5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2" y="1792760"/>
            <a:ext cx="9008076" cy="4731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2818A-0CC5-B943-A48D-9974943A50D0}"/>
              </a:ext>
            </a:extLst>
          </p:cNvPr>
          <p:cNvSpPr txBox="1"/>
          <p:nvPr/>
        </p:nvSpPr>
        <p:spPr>
          <a:xfrm>
            <a:off x="2397521" y="989741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PDF: probability density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A795E-EA6C-BC40-BABA-F7592F65D5E2}"/>
              </a:ext>
            </a:extLst>
          </p:cNvPr>
          <p:cNvSpPr txBox="1"/>
          <p:nvPr/>
        </p:nvSpPr>
        <p:spPr>
          <a:xfrm>
            <a:off x="6837715" y="989741"/>
            <a:ext cx="5130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CDF: Cumulative distribution function</a:t>
            </a:r>
          </a:p>
          <a:p>
            <a:r>
              <a:rPr lang="en-CH" dirty="0"/>
              <a:t>(the integral of the area under the curver in the PDF)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18DE9F-7BD0-384C-8C6E-0D3522387140}"/>
              </a:ext>
            </a:extLst>
          </p:cNvPr>
          <p:cNvSpPr txBox="1"/>
          <p:nvPr/>
        </p:nvSpPr>
        <p:spPr>
          <a:xfrm>
            <a:off x="986972" y="261258"/>
            <a:ext cx="46754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b="1" dirty="0"/>
              <a:t>Describing probability distributions</a:t>
            </a:r>
          </a:p>
        </p:txBody>
      </p:sp>
    </p:spTree>
    <p:extLst>
      <p:ext uri="{BB962C8B-B14F-4D97-AF65-F5344CB8AC3E}">
        <p14:creationId xmlns:p14="http://schemas.microsoft.com/office/powerpoint/2010/main" val="4075470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B88A94-18B5-E84E-99D5-4BBD13B5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2" y="1792760"/>
            <a:ext cx="9008076" cy="4731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2818A-0CC5-B943-A48D-9974943A50D0}"/>
              </a:ext>
            </a:extLst>
          </p:cNvPr>
          <p:cNvSpPr txBox="1"/>
          <p:nvPr/>
        </p:nvSpPr>
        <p:spPr>
          <a:xfrm>
            <a:off x="2397521" y="989741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PDF: probability density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A795E-EA6C-BC40-BABA-F7592F65D5E2}"/>
              </a:ext>
            </a:extLst>
          </p:cNvPr>
          <p:cNvSpPr txBox="1"/>
          <p:nvPr/>
        </p:nvSpPr>
        <p:spPr>
          <a:xfrm>
            <a:off x="6837715" y="989741"/>
            <a:ext cx="37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CDF: Cumulative distribution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F8EF15-FA5C-9948-A46C-BF69863395F4}"/>
              </a:ext>
            </a:extLst>
          </p:cNvPr>
          <p:cNvSpPr txBox="1"/>
          <p:nvPr/>
        </p:nvSpPr>
        <p:spPr>
          <a:xfrm>
            <a:off x="1198605" y="6339702"/>
            <a:ext cx="5258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What is probability of getting a value &lt;= 1 (grey area)?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19D9FB-9E10-F149-95F3-848A52B0A7B4}"/>
              </a:ext>
            </a:extLst>
          </p:cNvPr>
          <p:cNvCxnSpPr>
            <a:cxnSpLocks/>
          </p:cNvCxnSpPr>
          <p:nvPr/>
        </p:nvCxnSpPr>
        <p:spPr>
          <a:xfrm>
            <a:off x="8958649" y="1902941"/>
            <a:ext cx="0" cy="38429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987846-FC2F-4248-9887-B4E0B0833EEC}"/>
              </a:ext>
            </a:extLst>
          </p:cNvPr>
          <p:cNvSpPr txBox="1"/>
          <p:nvPr/>
        </p:nvSpPr>
        <p:spPr>
          <a:xfrm>
            <a:off x="6837715" y="6339702"/>
            <a:ext cx="3317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R</a:t>
            </a:r>
            <a:r>
              <a:rPr lang="en-GB" dirty="0">
                <a:solidFill>
                  <a:srgbClr val="FF0000"/>
                </a:solidFill>
              </a:rPr>
              <a:t>e</a:t>
            </a:r>
            <a:r>
              <a:rPr lang="en-CH" dirty="0">
                <a:solidFill>
                  <a:srgbClr val="FF0000"/>
                </a:solidFill>
              </a:rPr>
              <a:t>ad off value of CDF at 1 (~0.84)</a:t>
            </a: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707660E8-498D-B147-8993-BF1A9D7C59C5}"/>
              </a:ext>
            </a:extLst>
          </p:cNvPr>
          <p:cNvSpPr/>
          <p:nvPr/>
        </p:nvSpPr>
        <p:spPr>
          <a:xfrm rot="19790318">
            <a:off x="3566847" y="2248930"/>
            <a:ext cx="522133" cy="84094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87540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B88A94-18B5-E84E-99D5-4BBD13B5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2" y="1792760"/>
            <a:ext cx="9008076" cy="4731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2818A-0CC5-B943-A48D-9974943A50D0}"/>
              </a:ext>
            </a:extLst>
          </p:cNvPr>
          <p:cNvSpPr txBox="1"/>
          <p:nvPr/>
        </p:nvSpPr>
        <p:spPr>
          <a:xfrm>
            <a:off x="2397521" y="989741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PDF: probability density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A795E-EA6C-BC40-BABA-F7592F65D5E2}"/>
              </a:ext>
            </a:extLst>
          </p:cNvPr>
          <p:cNvSpPr txBox="1"/>
          <p:nvPr/>
        </p:nvSpPr>
        <p:spPr>
          <a:xfrm>
            <a:off x="6837715" y="989741"/>
            <a:ext cx="37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CDF: Cumulative distribution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F8EF15-FA5C-9948-A46C-BF69863395F4}"/>
              </a:ext>
            </a:extLst>
          </p:cNvPr>
          <p:cNvSpPr txBox="1"/>
          <p:nvPr/>
        </p:nvSpPr>
        <p:spPr>
          <a:xfrm>
            <a:off x="1198605" y="6339702"/>
            <a:ext cx="5382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What is probability of getting a value &gt;= 1 (white area)?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19D9FB-9E10-F149-95F3-848A52B0A7B4}"/>
              </a:ext>
            </a:extLst>
          </p:cNvPr>
          <p:cNvCxnSpPr>
            <a:cxnSpLocks/>
          </p:cNvCxnSpPr>
          <p:nvPr/>
        </p:nvCxnSpPr>
        <p:spPr>
          <a:xfrm>
            <a:off x="8958649" y="1902941"/>
            <a:ext cx="0" cy="38429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987846-FC2F-4248-9887-B4E0B0833EEC}"/>
              </a:ext>
            </a:extLst>
          </p:cNvPr>
          <p:cNvSpPr txBox="1"/>
          <p:nvPr/>
        </p:nvSpPr>
        <p:spPr>
          <a:xfrm>
            <a:off x="6837715" y="6339702"/>
            <a:ext cx="4401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R</a:t>
            </a:r>
            <a:r>
              <a:rPr lang="en-GB" dirty="0">
                <a:solidFill>
                  <a:srgbClr val="FF0000"/>
                </a:solidFill>
              </a:rPr>
              <a:t>e</a:t>
            </a:r>
            <a:r>
              <a:rPr lang="en-CH" dirty="0">
                <a:solidFill>
                  <a:srgbClr val="FF0000"/>
                </a:solidFill>
              </a:rPr>
              <a:t>ad off value of 1-(CDF at 1)    1-0.84=0.26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57F40F38-A553-5543-B3B1-568EA52B335A}"/>
              </a:ext>
            </a:extLst>
          </p:cNvPr>
          <p:cNvSpPr/>
          <p:nvPr/>
        </p:nvSpPr>
        <p:spPr>
          <a:xfrm rot="1759452">
            <a:off x="4879344" y="4713483"/>
            <a:ext cx="522133" cy="84094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12313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770A4E-2D47-5C47-91B9-863C8627FA04}"/>
              </a:ext>
            </a:extLst>
          </p:cNvPr>
          <p:cNvSpPr txBox="1"/>
          <p:nvPr/>
        </p:nvSpPr>
        <p:spPr>
          <a:xfrm>
            <a:off x="764192" y="1680261"/>
            <a:ext cx="748794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u="sng" dirty="0"/>
              <a:t>					normal 	poisson	binomial</a:t>
            </a:r>
          </a:p>
          <a:p>
            <a:r>
              <a:rPr lang="en-GB" dirty="0"/>
              <a:t>Probability density/mass function (PDF/PMF)	d</a:t>
            </a:r>
            <a:r>
              <a:rPr lang="en-CH" dirty="0"/>
              <a:t>norm	dpois	dbinom</a:t>
            </a:r>
          </a:p>
          <a:p>
            <a:r>
              <a:rPr lang="en-CH" dirty="0"/>
              <a:t>Cumulative distribution (CDF)			pnorm	ppois	pbionm</a:t>
            </a:r>
          </a:p>
          <a:p>
            <a:r>
              <a:rPr lang="en-GB" dirty="0"/>
              <a:t>Random generation 	 		r</a:t>
            </a:r>
            <a:r>
              <a:rPr lang="en-CH" dirty="0"/>
              <a:t>norm	rpois	rbinom</a:t>
            </a:r>
          </a:p>
          <a:p>
            <a:r>
              <a:rPr lang="en-GB" dirty="0"/>
              <a:t>Quantile function				</a:t>
            </a:r>
            <a:r>
              <a:rPr lang="en-GB" dirty="0" err="1"/>
              <a:t>qnorm</a:t>
            </a:r>
            <a:r>
              <a:rPr lang="en-GB" dirty="0"/>
              <a:t>	</a:t>
            </a:r>
            <a:r>
              <a:rPr lang="en-GB" dirty="0" err="1"/>
              <a:t>qpois</a:t>
            </a:r>
            <a:r>
              <a:rPr lang="en-GB" dirty="0"/>
              <a:t>	</a:t>
            </a:r>
            <a:r>
              <a:rPr lang="en-GB" dirty="0" err="1"/>
              <a:t>qbinom</a:t>
            </a:r>
            <a:endParaRPr lang="en-CH" dirty="0"/>
          </a:p>
          <a:p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A10102-12AA-734A-B2F9-C3129AE8BBAD}"/>
              </a:ext>
            </a:extLst>
          </p:cNvPr>
          <p:cNvSpPr txBox="1"/>
          <p:nvPr/>
        </p:nvSpPr>
        <p:spPr>
          <a:xfrm>
            <a:off x="764192" y="3429000"/>
            <a:ext cx="1082469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Probabilty density/mass function:</a:t>
            </a:r>
            <a:r>
              <a:rPr lang="en-CH" dirty="0"/>
              <a:t> What is the probability of getting that value when sampling (see previous slide)</a:t>
            </a:r>
          </a:p>
          <a:p>
            <a:r>
              <a:rPr lang="en-CH" b="1" dirty="0"/>
              <a:t>Cumulative density/mass function:</a:t>
            </a:r>
            <a:r>
              <a:rPr lang="en-CH" dirty="0"/>
              <a:t> What is the probability of getting values less or equal to </a:t>
            </a:r>
          </a:p>
          <a:p>
            <a:r>
              <a:rPr lang="en-CH" dirty="0"/>
              <a:t> that number when sampling  e.</a:t>
            </a:r>
            <a:r>
              <a:rPr lang="en-GB" dirty="0"/>
              <a:t>g.</a:t>
            </a:r>
            <a:r>
              <a:rPr lang="en-CH" dirty="0"/>
              <a:t> pnorm(1)=0.84 (see previos slide)</a:t>
            </a:r>
          </a:p>
          <a:p>
            <a:r>
              <a:rPr lang="en-CH" b="1" dirty="0"/>
              <a:t>Random generation: </a:t>
            </a:r>
            <a:r>
              <a:rPr lang="en-CH" dirty="0"/>
              <a:t>Randomly samples from that particular random distribution</a:t>
            </a:r>
          </a:p>
          <a:p>
            <a:r>
              <a:rPr lang="en-CH" b="1" dirty="0"/>
              <a:t>Quantile function: </a:t>
            </a:r>
            <a:r>
              <a:rPr lang="en-CH" dirty="0"/>
              <a:t>the inverse of CDF/CMF: e.g. qnorm(0.84)=1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A58F6E-BCA6-8C41-92D4-3E0BA597134B}"/>
              </a:ext>
            </a:extLst>
          </p:cNvPr>
          <p:cNvSpPr txBox="1"/>
          <p:nvPr/>
        </p:nvSpPr>
        <p:spPr>
          <a:xfrm>
            <a:off x="764192" y="830997"/>
            <a:ext cx="8017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NOTE: for continuous variables (normal distrubtion) you have DENSITY functions</a:t>
            </a:r>
          </a:p>
          <a:p>
            <a:r>
              <a:rPr lang="en-GB" dirty="0"/>
              <a:t>F</a:t>
            </a:r>
            <a:r>
              <a:rPr lang="en-CH" dirty="0"/>
              <a:t>or discrete variables (poisson and binomial distributions) you have MASS functions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7A9CB7-F908-3240-9EC1-F5AC324769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42"/>
          <a:stretch/>
        </p:blipFill>
        <p:spPr>
          <a:xfrm>
            <a:off x="9178766" y="3954265"/>
            <a:ext cx="2778369" cy="290373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972D76-8810-A845-A234-86008577125C}"/>
              </a:ext>
            </a:extLst>
          </p:cNvPr>
          <p:cNvCxnSpPr>
            <a:cxnSpLocks/>
          </p:cNvCxnSpPr>
          <p:nvPr/>
        </p:nvCxnSpPr>
        <p:spPr>
          <a:xfrm flipH="1">
            <a:off x="9800089" y="4467515"/>
            <a:ext cx="134815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FBAB519-653A-5F47-A5B3-FBB4ADCC49AF}"/>
              </a:ext>
            </a:extLst>
          </p:cNvPr>
          <p:cNvSpPr txBox="1"/>
          <p:nvPr/>
        </p:nvSpPr>
        <p:spPr>
          <a:xfrm>
            <a:off x="764192" y="208520"/>
            <a:ext cx="2492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R distribution functions:</a:t>
            </a:r>
          </a:p>
        </p:txBody>
      </p:sp>
    </p:spTree>
    <p:extLst>
      <p:ext uri="{BB962C8B-B14F-4D97-AF65-F5344CB8AC3E}">
        <p14:creationId xmlns:p14="http://schemas.microsoft.com/office/powerpoint/2010/main" val="4257325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3776</TotalTime>
  <Words>1375</Words>
  <Application>Microsoft Macintosh PowerPoint</Application>
  <PresentationFormat>Widescreen</PresentationFormat>
  <Paragraphs>143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Semple, Jennifer Isabel (IZB)</dc:creator>
  <cp:lastModifiedBy>Semple, Jennifer Isabel (IZB)</cp:lastModifiedBy>
  <cp:revision>42</cp:revision>
  <dcterms:created xsi:type="dcterms:W3CDTF">2020-03-25T16:42:51Z</dcterms:created>
  <dcterms:modified xsi:type="dcterms:W3CDTF">2020-03-30T14:27:52Z</dcterms:modified>
</cp:coreProperties>
</file>

<file path=docProps/thumbnail.jpeg>
</file>